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N0Le22zht65nkSFzeWucDFDd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7ac3ebad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7ac3ebad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7ac3eba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7ac3eba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7ac3ebad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7ac3ebad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7ac3ebad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7ac3ebad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7ac3ebad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7ac3ebad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7ac3ebad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7ac3ebadc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7ac3ebad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7ac3ebad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7ac3ebad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7ac3ebad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7ac3ebad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7ac3ebad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7ac3ebadc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7ac3ebadc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7ac3ebad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7ac3ebad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7ac3ebad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7ac3ebad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7ac3ebad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7ac3ebad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7ac3ebad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7ac3ebad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5932171" y="3235746"/>
            <a:ext cx="2183130" cy="28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1028700" y="3242884"/>
            <a:ext cx="4800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6057900" y="10731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>
            <a:spLocks noGrp="1"/>
          </p:cNvSpPr>
          <p:nvPr>
            <p:ph type="pic" idx="2"/>
          </p:nvPr>
        </p:nvSpPr>
        <p:spPr>
          <a:xfrm>
            <a:off x="5895928" y="563431"/>
            <a:ext cx="2733722" cy="410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1"/>
          </p:nvPr>
        </p:nvSpPr>
        <p:spPr>
          <a:xfrm>
            <a:off x="514350" y="2343150"/>
            <a:ext cx="515493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30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30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>
            <a:spLocks noGrp="1"/>
          </p:cNvSpPr>
          <p:nvPr>
            <p:ph type="pic" idx="2"/>
          </p:nvPr>
        </p:nvSpPr>
        <p:spPr>
          <a:xfrm>
            <a:off x="511295" y="706080"/>
            <a:ext cx="8116380" cy="260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78" name="Google Shape;78;p31"/>
          <p:cNvSpPr txBox="1">
            <a:spLocks noGrp="1"/>
          </p:cNvSpPr>
          <p:nvPr>
            <p:ph type="body" idx="1"/>
          </p:nvPr>
        </p:nvSpPr>
        <p:spPr>
          <a:xfrm>
            <a:off x="514350" y="4137537"/>
            <a:ext cx="8115300" cy="52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3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3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32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2"/>
          <p:cNvSpPr txBox="1"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1"/>
          </p:nvPr>
        </p:nvSpPr>
        <p:spPr>
          <a:xfrm>
            <a:off x="768350" y="2736850"/>
            <a:ext cx="7597887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32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3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3"/>
          <p:cNvSpPr txBox="1"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body" idx="1"/>
          </p:nvPr>
        </p:nvSpPr>
        <p:spPr>
          <a:xfrm>
            <a:off x="977899" y="2524168"/>
            <a:ext cx="7194552" cy="33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2"/>
          </p:nvPr>
        </p:nvSpPr>
        <p:spPr>
          <a:xfrm>
            <a:off x="768351" y="2969897"/>
            <a:ext cx="7613650" cy="50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5" name="Google Shape;95;p33"/>
          <p:cNvSpPr txBox="1">
            <a:spLocks noGrp="1"/>
          </p:cNvSpPr>
          <p:nvPr>
            <p:ph type="ftr" idx="11"/>
          </p:nvPr>
        </p:nvSpPr>
        <p:spPr>
          <a:xfrm>
            <a:off x="514350" y="284956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97" name="Google Shape;97;p33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dirty="0"/>
          </a:p>
        </p:txBody>
      </p:sp>
      <p:sp>
        <p:nvSpPr>
          <p:cNvPr id="98" name="Google Shape;98;p33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4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>
            <a:off x="768350" y="2736237"/>
            <a:ext cx="7608491" cy="74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dt" idx="10"/>
          </p:nvPr>
        </p:nvSpPr>
        <p:spPr>
          <a:xfrm>
            <a:off x="5860839" y="2841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34"/>
          <p:cNvSpPr txBox="1">
            <a:spLocks noGrp="1"/>
          </p:cNvSpPr>
          <p:nvPr>
            <p:ph type="ftr" idx="11"/>
          </p:nvPr>
        </p:nvSpPr>
        <p:spPr>
          <a:xfrm>
            <a:off x="514350" y="284163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34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2"/>
          </p:nvPr>
        </p:nvSpPr>
        <p:spPr>
          <a:xfrm>
            <a:off x="514349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body" idx="3"/>
          </p:nvPr>
        </p:nvSpPr>
        <p:spPr>
          <a:xfrm>
            <a:off x="3276600" y="165099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4"/>
          </p:nvPr>
        </p:nvSpPr>
        <p:spPr>
          <a:xfrm>
            <a:off x="3275144" y="2178050"/>
            <a:ext cx="2592324" cy="248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2" name="Google Shape;112;p35"/>
          <p:cNvSpPr txBox="1">
            <a:spLocks noGrp="1"/>
          </p:cNvSpPr>
          <p:nvPr>
            <p:ph type="body" idx="5"/>
          </p:nvPr>
        </p:nvSpPr>
        <p:spPr>
          <a:xfrm>
            <a:off x="6038850" y="1644649"/>
            <a:ext cx="2592324" cy="46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body" idx="6"/>
          </p:nvPr>
        </p:nvSpPr>
        <p:spPr>
          <a:xfrm>
            <a:off x="6038851" y="2178424"/>
            <a:ext cx="2592324" cy="248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5" name="Google Shape;115;p35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6" name="Google Shape;116;p35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6"/>
          <p:cNvSpPr txBox="1"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36"/>
          <p:cNvSpPr>
            <a:spLocks noGrp="1"/>
          </p:cNvSpPr>
          <p:nvPr>
            <p:ph type="pic" idx="2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3"/>
          </p:nvPr>
        </p:nvSpPr>
        <p:spPr>
          <a:xfrm>
            <a:off x="516463" y="3655323"/>
            <a:ext cx="2588687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body" idx="4"/>
          </p:nvPr>
        </p:nvSpPr>
        <p:spPr>
          <a:xfrm>
            <a:off x="3280698" y="3143250"/>
            <a:ext cx="2586701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3" name="Google Shape;123;p36"/>
          <p:cNvSpPr>
            <a:spLocks noGrp="1"/>
          </p:cNvSpPr>
          <p:nvPr>
            <p:ph type="pic" idx="5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6"/>
          </p:nvPr>
        </p:nvSpPr>
        <p:spPr>
          <a:xfrm>
            <a:off x="3280699" y="3655323"/>
            <a:ext cx="2586701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7"/>
          </p:nvPr>
        </p:nvSpPr>
        <p:spPr>
          <a:xfrm>
            <a:off x="6037299" y="3143250"/>
            <a:ext cx="2592352" cy="51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6" name="Google Shape;126;p36"/>
          <p:cNvSpPr>
            <a:spLocks noGrp="1"/>
          </p:cNvSpPr>
          <p:nvPr>
            <p:ph type="pic" idx="8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9"/>
          </p:nvPr>
        </p:nvSpPr>
        <p:spPr>
          <a:xfrm>
            <a:off x="6037299" y="3655321"/>
            <a:ext cx="2589334" cy="100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9" name="Google Shape;129;p36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body" idx="1"/>
          </p:nvPr>
        </p:nvSpPr>
        <p:spPr>
          <a:xfrm rot="5400000">
            <a:off x="3062953" y="-902683"/>
            <a:ext cx="3018094" cy="8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37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37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8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8"/>
          <p:cNvSpPr txBox="1">
            <a:spLocks noGrp="1"/>
          </p:cNvSpPr>
          <p:nvPr>
            <p:ph type="title"/>
          </p:nvPr>
        </p:nvSpPr>
        <p:spPr>
          <a:xfrm rot="5400000">
            <a:off x="6394450" y="1250950"/>
            <a:ext cx="292735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body" idx="1"/>
          </p:nvPr>
        </p:nvSpPr>
        <p:spPr>
          <a:xfrm rot="5400000">
            <a:off x="2381250" y="-1054101"/>
            <a:ext cx="2927350" cy="6153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dt" idx="10"/>
          </p:nvPr>
        </p:nvSpPr>
        <p:spPr>
          <a:xfrm>
            <a:off x="5860839" y="284956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2" name="Google Shape;142;p38"/>
          <p:cNvSpPr txBox="1">
            <a:spLocks noGrp="1"/>
          </p:cNvSpPr>
          <p:nvPr>
            <p:ph type="ftr" idx="11"/>
          </p:nvPr>
        </p:nvSpPr>
        <p:spPr>
          <a:xfrm>
            <a:off x="514350" y="285750"/>
            <a:ext cx="52436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3" name="Google Shape;143;p38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22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4" descr="C0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81362"/>
            <a:ext cx="9144000" cy="18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5860839" y="285750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514350" y="285751"/>
            <a:ext cx="524361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8146839" y="285750"/>
            <a:ext cx="48281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629150" y="1645920"/>
            <a:ext cx="40005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25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5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 txBox="1"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2"/>
          </p:nvPr>
        </p:nvSpPr>
        <p:spPr>
          <a:xfrm>
            <a:off x="514351" y="2349500"/>
            <a:ext cx="3983831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body" idx="3"/>
          </p:nvPr>
        </p:nvSpPr>
        <p:spPr>
          <a:xfrm>
            <a:off x="4800600" y="1637852"/>
            <a:ext cx="38290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4"/>
          </p:nvPr>
        </p:nvSpPr>
        <p:spPr>
          <a:xfrm>
            <a:off x="4629150" y="2349500"/>
            <a:ext cx="4000500" cy="231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26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6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27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3746686" y="560070"/>
            <a:ext cx="4882964" cy="410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514350" y="2343150"/>
            <a:ext cx="3086100" cy="232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8" descr="C0-HD-TOP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0" name="Google Shape;10;p18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C0-HD-T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sz="3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  <a:defRPr sz="16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49" name="Google Shape;149;p21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88"/>
              <a:buFont typeface="Century Gothic"/>
              <a:buNone/>
              <a:defRPr sz="788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4451431" y="1202928"/>
            <a:ext cx="4599743" cy="136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Arial"/>
              <a:buNone/>
            </a:pPr>
            <a:r>
              <a:rPr lang="en-US" sz="3420" dirty="0">
                <a:latin typeface="Arial"/>
                <a:ea typeface="Arial"/>
                <a:cs typeface="Arial"/>
                <a:sym typeface="Arial"/>
              </a:rPr>
              <a:t>FACIAL </a:t>
            </a:r>
            <a:br>
              <a:rPr lang="en-US" sz="342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420" dirty="0">
                <a:latin typeface="Arial"/>
                <a:ea typeface="Arial"/>
                <a:cs typeface="Arial"/>
                <a:sym typeface="Arial"/>
              </a:rPr>
              <a:t>KEYPOINTS DETECTION</a:t>
            </a:r>
            <a:endParaRPr dirty="0"/>
          </a:p>
        </p:txBody>
      </p:sp>
      <p:sp>
        <p:nvSpPr>
          <p:cNvPr id="162" name="Google Shape;162;p1"/>
          <p:cNvSpPr txBox="1">
            <a:spLocks noGrp="1"/>
          </p:cNvSpPr>
          <p:nvPr>
            <p:ph type="subTitle" idx="1"/>
          </p:nvPr>
        </p:nvSpPr>
        <p:spPr>
          <a:xfrm>
            <a:off x="4451431" y="2677350"/>
            <a:ext cx="4599743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5"/>
              <a:buNone/>
            </a:pPr>
            <a:r>
              <a:rPr lang="en-US" sz="825" dirty="0">
                <a:latin typeface="Arial"/>
                <a:ea typeface="Arial"/>
                <a:cs typeface="Arial"/>
                <a:sym typeface="Arial"/>
              </a:rPr>
              <a:t>Michael Bollig and Derek Topper</a:t>
            </a:r>
            <a:endParaRPr dirty="0"/>
          </a:p>
          <a:p>
            <a:pPr marL="0" lvl="0" indent="0" algn="ctr" rtl="0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825"/>
              <a:buNone/>
            </a:pPr>
            <a:r>
              <a:rPr lang="en-US" sz="825" dirty="0">
                <a:latin typeface="Arial"/>
                <a:ea typeface="Arial"/>
                <a:cs typeface="Arial"/>
                <a:sym typeface="Arial"/>
              </a:rPr>
              <a:t>Berkeley Data Science W207 Final Project</a:t>
            </a:r>
            <a:endParaRPr dirty="0"/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l="77837" t="3048" r="1695" b="56484"/>
          <a:stretch/>
        </p:blipFill>
        <p:spPr>
          <a:xfrm>
            <a:off x="1101659" y="2273085"/>
            <a:ext cx="1104331" cy="10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3">
            <a:alphaModFix/>
          </a:blip>
          <a:srcRect l="1657" t="54250" r="78640" b="3512"/>
          <a:stretch/>
        </p:blipFill>
        <p:spPr>
          <a:xfrm>
            <a:off x="2351888" y="2273085"/>
            <a:ext cx="1022400" cy="106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 l="52949" t="3366" r="27346" b="56166"/>
          <a:stretch/>
        </p:blipFill>
        <p:spPr>
          <a:xfrm>
            <a:off x="4026444" y="1202928"/>
            <a:ext cx="1022400" cy="10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4">
            <a:alphaModFix/>
          </a:blip>
          <a:srcRect l="2594" t="5851" r="56785" b="3744"/>
          <a:stretch/>
        </p:blipFill>
        <p:spPr>
          <a:xfrm>
            <a:off x="611226" y="1203939"/>
            <a:ext cx="998288" cy="9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 rotWithShape="1">
          <a:blip r:embed="rId5">
            <a:alphaModFix/>
          </a:blip>
          <a:srcRect l="3380" t="55466" r="69133" b="4027"/>
          <a:stretch/>
        </p:blipFill>
        <p:spPr>
          <a:xfrm>
            <a:off x="3529957" y="2273086"/>
            <a:ext cx="1104331" cy="106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"/>
          <p:cNvPicPr preferRelativeResize="0"/>
          <p:nvPr/>
        </p:nvPicPr>
        <p:blipFill rotWithShape="1">
          <a:blip r:embed="rId4">
            <a:alphaModFix/>
          </a:blip>
          <a:srcRect l="56409" t="5000" r="2969" b="2003"/>
          <a:stretch/>
        </p:blipFill>
        <p:spPr>
          <a:xfrm>
            <a:off x="2902469" y="1202928"/>
            <a:ext cx="998288" cy="10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5">
            <a:alphaModFix/>
          </a:blip>
          <a:srcRect l="4382" t="6008" r="69917" b="54787"/>
          <a:stretch/>
        </p:blipFill>
        <p:spPr>
          <a:xfrm>
            <a:off x="1735201" y="1202928"/>
            <a:ext cx="998288" cy="99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5039278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CNN MODEL</a:t>
            </a:r>
            <a:endParaRPr dirty="0"/>
          </a:p>
        </p:txBody>
      </p:sp>
      <p:sp>
        <p:nvSpPr>
          <p:cNvPr id="246" name="Google Shape;246;p11"/>
          <p:cNvSpPr txBox="1">
            <a:spLocks noGrp="1"/>
          </p:cNvSpPr>
          <p:nvPr>
            <p:ph type="body" idx="1"/>
          </p:nvPr>
        </p:nvSpPr>
        <p:spPr>
          <a:xfrm>
            <a:off x="270850" y="1262075"/>
            <a:ext cx="6940200" cy="3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Convolutional Neural Network with 32 through 512  filters, and a filter size of  3 x 3, and 1 pixel of padding on each side. 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Uses Batch Normalization, Leaky ReLU, Max Pooling, Flatten Layers, Dense Layers, Dropout, ‘Adam’ optimizer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model ultimately outputs each of the 30 coordinate locations for each facial keypoint.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933" y="2983047"/>
            <a:ext cx="6940045" cy="190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4">
            <a:alphaModFix/>
          </a:blip>
          <a:srcRect l="1" r="3793"/>
          <a:stretch/>
        </p:blipFill>
        <p:spPr>
          <a:xfrm>
            <a:off x="7346532" y="-38186"/>
            <a:ext cx="1634068" cy="51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7ac3ebadc_0_38"/>
          <p:cNvSpPr txBox="1">
            <a:spLocks noGrp="1"/>
          </p:cNvSpPr>
          <p:nvPr>
            <p:ph type="title"/>
          </p:nvPr>
        </p:nvSpPr>
        <p:spPr>
          <a:xfrm>
            <a:off x="2177525" y="601205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CNN MODEL TUNING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7ac3ebadc_0_38"/>
          <p:cNvSpPr txBox="1">
            <a:spLocks noGrp="1"/>
          </p:cNvSpPr>
          <p:nvPr>
            <p:ph type="body" idx="1"/>
          </p:nvPr>
        </p:nvSpPr>
        <p:spPr>
          <a:xfrm>
            <a:off x="102350" y="1460075"/>
            <a:ext cx="57285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In developing this convolutional neural network, we tuned our parameters on our training data before selecting a final model structure that we would proceed with. </a:t>
            </a:r>
            <a:br>
              <a:rPr lang="en-US" sz="1300" dirty="0">
                <a:latin typeface="Roboto"/>
                <a:ea typeface="Roboto"/>
                <a:cs typeface="Roboto"/>
                <a:sym typeface="Roboto"/>
              </a:rPr>
            </a:b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After a few dozen tuning runs, we ultimately settled on the following model. We wanted one that was very accurate, but one that would not overfit all of our data. </a:t>
            </a:r>
            <a:br>
              <a:rPr lang="en-US" sz="1300" dirty="0">
                <a:latin typeface="Roboto"/>
                <a:ea typeface="Roboto"/>
                <a:cs typeface="Roboto"/>
                <a:sym typeface="Roboto"/>
              </a:rPr>
            </a:b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Ultimately, we settled on a model with 2 layers of 32 filters, followed by 2 layers of 64 filters, then 96, 128, 256, and 512, before two dense layers of 512 and 30, after seeing a high accuracy and low MAE value.</a:t>
            </a:r>
            <a:br>
              <a:rPr lang="en-US" sz="1300" dirty="0">
                <a:latin typeface="Roboto"/>
                <a:ea typeface="Roboto"/>
                <a:cs typeface="Roboto"/>
                <a:sym typeface="Roboto"/>
              </a:rPr>
            </a:br>
            <a:endParaRPr sz="13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US" sz="1300" dirty="0">
                <a:latin typeface="Roboto"/>
                <a:ea typeface="Roboto"/>
                <a:cs typeface="Roboto"/>
                <a:sym typeface="Roboto"/>
              </a:rPr>
              <a:t>The other layers were then optimized and tuned based on these insights, and selected for producing a high accuracies and low MAEs.</a:t>
            </a:r>
            <a:endParaRPr sz="1750" dirty="0"/>
          </a:p>
        </p:txBody>
      </p:sp>
      <p:sp>
        <p:nvSpPr>
          <p:cNvPr id="255" name="Google Shape;255;ga7ac3ebadc_0_38"/>
          <p:cNvSpPr txBox="1"/>
          <p:nvPr/>
        </p:nvSpPr>
        <p:spPr>
          <a:xfrm>
            <a:off x="5535875" y="1753200"/>
            <a:ext cx="3867000" cy="3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-US" sz="12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SAMPLE OF TUNED RUNS </a:t>
            </a:r>
            <a:endParaRPr sz="12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32-48-64-96-128-256 (256-30): 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Acc: 0.7224, Mae: 3.9815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32-64-96-128-192-256 (256-30): 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Acc: 0.7119, MAE: 4.0641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rgbClr val="212121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32-64-96-128-256-512 (512-30): </a:t>
            </a:r>
            <a:endParaRPr sz="1200" dirty="0">
              <a:solidFill>
                <a:srgbClr val="21212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12121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Acc: 0.7525, MAE: 3.2551</a:t>
            </a:r>
            <a:endParaRPr sz="1200" dirty="0">
              <a:solidFill>
                <a:srgbClr val="21212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32-48-64-96-128-256-512 (512-30): 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Acc: 0.6007, MAE: 3.2089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32-64-96-128-256-512-1024 (1024-30): </a:t>
            </a:r>
            <a:endParaRPr sz="120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US" sz="120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Acc: 0.6056, MAE: 2.8476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DIFFERENT TRAINING SETS</a:t>
            </a:r>
            <a:endParaRPr dirty="0"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Comparing performance of this CNN design using 3 different sets of data to train.</a:t>
            </a: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"Complete" data set with only images that have no missing keypoints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"Augmented" data set consisting of the complete dataset and 4000 additional random transformations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203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“Predicted Keypoints” data set, where the better performing of the above 2 models will be used to predict the missing keypoints on the images that were missing values.</a:t>
            </a:r>
            <a:endParaRPr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7ac3ebadc_1_0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PREDICTED KEYPOINT MODEL</a:t>
            </a:r>
            <a:endParaRPr dirty="0"/>
          </a:p>
        </p:txBody>
      </p:sp>
      <p:sp>
        <p:nvSpPr>
          <p:cNvPr id="267" name="Google Shape;267;ga7ac3ebadc_1_0"/>
          <p:cNvSpPr txBox="1">
            <a:spLocks noGrp="1"/>
          </p:cNvSpPr>
          <p:nvPr>
            <p:ph type="body" idx="1"/>
          </p:nvPr>
        </p:nvSpPr>
        <p:spPr>
          <a:xfrm>
            <a:off x="514350" y="1645925"/>
            <a:ext cx="3482100" cy="30180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After comparing the models, we were happy with the performance of the Augmented model. So we decided to loop back to our original topic of missing/stripped keypoints.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Using the predicted keypoints from the augmented model, we filled in missing values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a7ac3ebad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695580"/>
            <a:ext cx="4842749" cy="270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7ac3ebadc_1_6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PREDICTED KEYPOINT MODEL</a:t>
            </a:r>
            <a:endParaRPr dirty="0"/>
          </a:p>
        </p:txBody>
      </p:sp>
      <p:sp>
        <p:nvSpPr>
          <p:cNvPr id="274" name="Google Shape;274;ga7ac3ebadc_1_6"/>
          <p:cNvSpPr txBox="1">
            <a:spLocks noGrp="1"/>
          </p:cNvSpPr>
          <p:nvPr>
            <p:ph type="body" idx="1"/>
          </p:nvPr>
        </p:nvSpPr>
        <p:spPr>
          <a:xfrm>
            <a:off x="3727500" y="1636825"/>
            <a:ext cx="4902300" cy="30180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predicted keypoint model did a decent job in filling in the missing points. Certainly better than forward-filling.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One observation we had, which will become a theme, was that in this model the predictions were all similar in pattern (though not identical). We found that each of our models exhibited a similar rigidity.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a7ac3ebadc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0" y="403400"/>
            <a:ext cx="3045150" cy="4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a7ac3ebadc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88" y="106875"/>
            <a:ext cx="66634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a7ac3ebadc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52400"/>
            <a:ext cx="68389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a7ac3ebadc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50" y="152400"/>
            <a:ext cx="66190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a7ac3ebadc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533" y="0"/>
            <a:ext cx="52755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7ac3ebadc_0_2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MODEL</a:t>
            </a:r>
            <a:endParaRPr dirty="0"/>
          </a:p>
        </p:txBody>
      </p:sp>
      <p:sp>
        <p:nvSpPr>
          <p:cNvPr id="301" name="Google Shape;301;ga7ac3ebadc_0_22"/>
          <p:cNvSpPr txBox="1">
            <a:spLocks noGrp="1"/>
          </p:cNvSpPr>
          <p:nvPr>
            <p:ph type="body" idx="1"/>
          </p:nvPr>
        </p:nvSpPr>
        <p:spPr>
          <a:xfrm>
            <a:off x="0" y="859200"/>
            <a:ext cx="5884800" cy="45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 dirty="0"/>
              <a:t>N</a:t>
            </a:r>
            <a:r>
              <a:rPr lang="en-US" dirty="0"/>
              <a:t>oticing how inflexible our models were, we hypothesized that this might be due to many of the samples being oriented very similarly.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address this, o</a:t>
            </a:r>
            <a:r>
              <a:rPr lang="en-US" sz="1850" dirty="0"/>
              <a:t>ur final model we built was trained exclusively on transformed data, </a:t>
            </a:r>
            <a:r>
              <a:rPr lang="en-US" sz="1850" dirty="0">
                <a:solidFill>
                  <a:srgbClr val="FFFFFF"/>
                </a:solidFill>
              </a:rPr>
              <a:t>by:</a:t>
            </a:r>
            <a:endParaRPr sz="185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40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Transforming each image in the "Complete" data set</a:t>
            </a:r>
            <a:endParaRPr sz="170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Training intermediate model on that</a:t>
            </a:r>
            <a:endParaRPr sz="170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Predicting the missing keypoints from the "Incomplete" data set</a:t>
            </a:r>
            <a:endParaRPr sz="170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Transforming each of the predicted keypoint images</a:t>
            </a:r>
            <a:endParaRPr sz="170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dirty="0">
                <a:solidFill>
                  <a:srgbClr val="FFFFFF"/>
                </a:solidFill>
              </a:rPr>
              <a:t>Training our final model on the combined "complete" and "predicted incomplete" data sets</a:t>
            </a:r>
            <a:endParaRPr sz="17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50" dirty="0"/>
          </a:p>
        </p:txBody>
      </p:sp>
      <p:pic>
        <p:nvPicPr>
          <p:cNvPr id="302" name="Google Shape;302;ga7ac3ebad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85" y="1510275"/>
            <a:ext cx="3173114" cy="34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BASIS</a:t>
            </a:r>
            <a:endParaRPr dirty="0"/>
          </a:p>
        </p:txBody>
      </p:sp>
      <p:sp>
        <p:nvSpPr>
          <p:cNvPr id="175" name="Google Shape;175;p2"/>
          <p:cNvSpPr txBox="1">
            <a:spLocks noGrp="1"/>
          </p:cNvSpPr>
          <p:nvPr>
            <p:ph type="body" idx="1"/>
          </p:nvPr>
        </p:nvSpPr>
        <p:spPr>
          <a:xfrm>
            <a:off x="495750" y="1198300"/>
            <a:ext cx="4963500" cy="3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Facial recognition is rapidly becoming a key topic in modern life.</a:t>
            </a:r>
            <a:br>
              <a:rPr lang="en-US" sz="1850" dirty="0">
                <a:latin typeface="Arial"/>
                <a:ea typeface="Arial"/>
                <a:cs typeface="Arial"/>
                <a:sym typeface="Arial"/>
              </a:rPr>
            </a:br>
            <a:endParaRPr sz="1850" dirty="0"/>
          </a:p>
          <a:p>
            <a:pPr marL="5143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Apple uses facial recognition to allow users to unlock their devices.</a:t>
            </a:r>
            <a:endParaRPr sz="1700" dirty="0"/>
          </a:p>
          <a:p>
            <a:pPr marL="5143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Snapchat uses facial recognition to put funny face filters overlaid on user images</a:t>
            </a:r>
            <a:endParaRPr sz="1700" dirty="0"/>
          </a:p>
          <a:p>
            <a:pPr marL="514350" lvl="1" indent="-184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 dirty="0">
                <a:latin typeface="Arial"/>
                <a:ea typeface="Arial"/>
                <a:cs typeface="Arial"/>
                <a:sym typeface="Arial"/>
              </a:rPr>
              <a:t>Academics use facial recognition to research emotions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endParaRPr sz="185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841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50" dirty="0">
                <a:latin typeface="Arial"/>
                <a:ea typeface="Arial"/>
                <a:cs typeface="Arial"/>
                <a:sym typeface="Arial"/>
              </a:rPr>
              <a:t>With so many novel uses for this technology, it is a key reason to understand how to use it.</a:t>
            </a:r>
            <a:endParaRPr sz="1850" dirty="0"/>
          </a:p>
          <a:p>
            <a:pPr marL="171450" lvl="0" indent="-666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</a:pPr>
            <a:endParaRPr sz="1850" dirty="0"/>
          </a:p>
        </p:txBody>
      </p:sp>
      <p:pic>
        <p:nvPicPr>
          <p:cNvPr id="176" name="Google Shape;17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383" y="1368376"/>
            <a:ext cx="264478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7ac3ebadc_0_5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MODEL</a:t>
            </a:r>
            <a:endParaRPr dirty="0"/>
          </a:p>
        </p:txBody>
      </p:sp>
      <p:sp>
        <p:nvSpPr>
          <p:cNvPr id="308" name="Google Shape;308;ga7ac3ebadc_0_57"/>
          <p:cNvSpPr txBox="1">
            <a:spLocks noGrp="1"/>
          </p:cNvSpPr>
          <p:nvPr>
            <p:ph type="body" idx="1"/>
          </p:nvPr>
        </p:nvSpPr>
        <p:spPr>
          <a:xfrm>
            <a:off x="5428050" y="1645925"/>
            <a:ext cx="32016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50" dirty="0">
                <a:solidFill>
                  <a:srgbClr val="FFFFFF"/>
                </a:solidFill>
              </a:rPr>
              <a:t>Final model training data set:</a:t>
            </a:r>
            <a:endParaRPr sz="185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Transformed images with all existing keypoints provided</a:t>
            </a:r>
            <a:endParaRPr sz="1700" dirty="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 dirty="0">
                <a:solidFill>
                  <a:srgbClr val="FFFFFF"/>
                </a:solidFill>
              </a:rPr>
              <a:t>Transformed images with some keypoints provided and missing keypoints predicted</a:t>
            </a:r>
            <a:endParaRPr sz="17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50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" name="Google Shape;309;ga7ac3ebadc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21" y="0"/>
            <a:ext cx="4415750" cy="486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7ac3ebadc_1_44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ga7ac3ebadc_1_44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6" name="Google Shape;316;ga7ac3ebadc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0" y="313250"/>
            <a:ext cx="7270669" cy="46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7ac3ebadc_0_29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MODELS</a:t>
            </a:r>
            <a:endParaRPr dirty="0"/>
          </a:p>
        </p:txBody>
      </p:sp>
      <p:sp>
        <p:nvSpPr>
          <p:cNvPr id="322" name="Google Shape;322;ga7ac3ebadc_0_29"/>
          <p:cNvSpPr txBox="1">
            <a:spLocks noGrp="1"/>
          </p:cNvSpPr>
          <p:nvPr>
            <p:ph type="body" idx="1"/>
          </p:nvPr>
        </p:nvSpPr>
        <p:spPr>
          <a:xfrm>
            <a:off x="514350" y="1404500"/>
            <a:ext cx="81915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Ultimately, all of our models performed very well.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Each model finished with an MAE of less than 3.0 and an accuracy of above 0.72. 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These are all good predictors of facial keypoints, although our “complete model” appears to be the best, followed by the complete transformed model.</a:t>
            </a:r>
            <a:endParaRPr dirty="0"/>
          </a:p>
        </p:txBody>
      </p:sp>
      <p:pic>
        <p:nvPicPr>
          <p:cNvPr id="323" name="Google Shape;323;ga7ac3ebadc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997175"/>
            <a:ext cx="81915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7ac3ebadc_1_38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29" name="Google Shape;329;ga7ac3ebadc_1_38"/>
          <p:cNvSpPr txBox="1">
            <a:spLocks noGrp="1"/>
          </p:cNvSpPr>
          <p:nvPr>
            <p:ph type="body" idx="1"/>
          </p:nvPr>
        </p:nvSpPr>
        <p:spPr>
          <a:xfrm>
            <a:off x="6544650" y="1645925"/>
            <a:ext cx="23085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These are some of the predictions of facial keypoints from our model.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They show that model did a good job of understanding and dealing with facial features and differences between images. </a:t>
            </a:r>
            <a:endParaRPr dirty="0"/>
          </a:p>
        </p:txBody>
      </p:sp>
      <p:pic>
        <p:nvPicPr>
          <p:cNvPr id="330" name="Google Shape;330;ga7ac3ebadc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26" y="0"/>
            <a:ext cx="6063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7ac3ebadc_0_46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MODEL RESULTS</a:t>
            </a:r>
            <a:endParaRPr dirty="0"/>
          </a:p>
        </p:txBody>
      </p:sp>
      <p:sp>
        <p:nvSpPr>
          <p:cNvPr id="336" name="Google Shape;336;ga7ac3ebadc_0_46"/>
          <p:cNvSpPr txBox="1">
            <a:spLocks noGrp="1"/>
          </p:cNvSpPr>
          <p:nvPr>
            <p:ph type="body" idx="1"/>
          </p:nvPr>
        </p:nvSpPr>
        <p:spPr>
          <a:xfrm>
            <a:off x="514350" y="1543170"/>
            <a:ext cx="8115300" cy="301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Loss - 3.97, MAE - 1.48, Accuracy of 0.73, 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Kaggle Score (65th, Private Score of 3.12)</a:t>
            </a:r>
            <a:endParaRPr dirty="0"/>
          </a:p>
        </p:txBody>
      </p:sp>
      <p:pic>
        <p:nvPicPr>
          <p:cNvPr id="337" name="Google Shape;337;ga7ac3ebad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13" y="2490425"/>
            <a:ext cx="8496373" cy="25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7ac3ebadc_0_5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343" name="Google Shape;343;ga7ac3ebadc_0_52"/>
          <p:cNvSpPr txBox="1">
            <a:spLocks noGrp="1"/>
          </p:cNvSpPr>
          <p:nvPr>
            <p:ph type="body" idx="1"/>
          </p:nvPr>
        </p:nvSpPr>
        <p:spPr>
          <a:xfrm>
            <a:off x="514350" y="1342925"/>
            <a:ext cx="4913700" cy="33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Ultimately, we feel that this project was successful, as we predicted the 15 facial keypoints with a relatively high degree of accuracy.</a:t>
            </a:r>
            <a:br>
              <a:rPr lang="en-US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 the future, we would want to expand upon the work that we did to get better predictions from our augmentation models and improve our models through the transformed data.</a:t>
            </a:r>
            <a:br>
              <a:rPr lang="en-US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feel that we built a few strong models that produced accurate results and explored many new machine learning techniques.</a:t>
            </a:r>
            <a:endParaRPr dirty="0"/>
          </a:p>
        </p:txBody>
      </p:sp>
      <p:pic>
        <p:nvPicPr>
          <p:cNvPr id="344" name="Google Shape;344;ga7ac3ebad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474" y="1407812"/>
            <a:ext cx="3170075" cy="34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>
            <a:spLocks noGrp="1"/>
          </p:cNvSpPr>
          <p:nvPr>
            <p:ph type="title"/>
          </p:nvPr>
        </p:nvSpPr>
        <p:spPr>
          <a:xfrm>
            <a:off x="514350" y="573279"/>
            <a:ext cx="5063961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KEYPOINTS</a:t>
            </a:r>
            <a:endParaRPr dirty="0"/>
          </a:p>
        </p:txBody>
      </p:sp>
      <p:sp>
        <p:nvSpPr>
          <p:cNvPr id="184" name="Google Shape;184;p3"/>
          <p:cNvSpPr txBox="1">
            <a:spLocks noGrp="1"/>
          </p:cNvSpPr>
          <p:nvPr>
            <p:ph type="body" idx="1"/>
          </p:nvPr>
        </p:nvSpPr>
        <p:spPr>
          <a:xfrm>
            <a:off x="165670" y="1580729"/>
            <a:ext cx="5742517" cy="331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2"/>
              <a:buChar char="•"/>
            </a:pPr>
            <a:r>
              <a:rPr lang="en-US" sz="140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Facial Keypoints are the areas of the nose, eyes, and mouth, that can be classified by a series of points, with coordinates (x, y), for that face. 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image of a human face has facial keypoints. </a:t>
            </a:r>
            <a:b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2"/>
              <a:buChar char="•"/>
            </a:pPr>
            <a:r>
              <a:rPr lang="en-US" sz="140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are 15 different keypoints that we'll be identifying in this project. 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Eye (Center, Inner Corner, Outer Corner)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Eye (Center, Inner Corner, Outer Corner) 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Eyebrow (Inner Corner, Outer Corner) 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Right Eyebrow (Inner Corner, Outer Corner) 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Nose (Tip)</a:t>
            </a:r>
            <a:endParaRPr dirty="0"/>
          </a:p>
          <a:p>
            <a:pPr marL="514350" lvl="1" indent="-171450" algn="l" rtl="0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75"/>
              <a:buChar char="•"/>
            </a:pPr>
            <a: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Mouth (Left Corner, Right Corner, Top Lip, Bottom Lip) </a:t>
            </a:r>
            <a:br>
              <a:rPr lang="en-US" sz="1275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2"/>
              <a:buChar char="•"/>
            </a:pPr>
            <a:r>
              <a:rPr lang="en-US" sz="140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These are among the most important things that our system will look at when identifying people from images.</a:t>
            </a:r>
            <a:endParaRPr dirty="0"/>
          </a:p>
        </p:txBody>
      </p:sp>
      <p:sp>
        <p:nvSpPr>
          <p:cNvPr id="185" name="Google Shape;185;p3"/>
          <p:cNvSpPr/>
          <p:nvPr/>
        </p:nvSpPr>
        <p:spPr>
          <a:xfrm>
            <a:off x="6073856" y="806693"/>
            <a:ext cx="2477611" cy="3861278"/>
          </a:xfrm>
          <a:prstGeom prst="roundRect">
            <a:avLst>
              <a:gd name="adj" fmla="val 24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6133" y="445896"/>
            <a:ext cx="1858434" cy="415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7100" y="393750"/>
            <a:ext cx="2707299" cy="4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2171700" y="573279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DATA</a:t>
            </a:r>
            <a:endParaRPr dirty="0"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558800" y="1375835"/>
            <a:ext cx="4013200" cy="394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Using 7049 images from Kaggle’s Facial Keypoints Detection challenge, we have developed a CNN framework</a:t>
            </a:r>
            <a:br>
              <a:rPr lang="en-US" sz="1400" dirty="0"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Attached to each image, there are some number of facial keypoints given. </a:t>
            </a:r>
            <a:br>
              <a:rPr lang="en-US" sz="1400" dirty="0"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Consequently, we’ll split our training data into two sets:</a:t>
            </a:r>
            <a:endParaRPr dirty="0"/>
          </a:p>
          <a:p>
            <a:pPr marL="51435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1. “Complete” training set, containing only samples with no missing keypoints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51435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2. "Incomplete" training set, containing only samples with at least 1 missing keypoint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857250" lvl="2" indent="-127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Samples where a couple keypoints are missing due to being obscured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857250" lvl="2" indent="-127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Samples where the majority of keypoints were stripped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9433" y="1786467"/>
            <a:ext cx="4097867" cy="246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>
            <a:spLocks noGrp="1"/>
          </p:cNvSpPr>
          <p:nvPr>
            <p:ph type="title"/>
          </p:nvPr>
        </p:nvSpPr>
        <p:spPr>
          <a:xfrm>
            <a:off x="514350" y="573279"/>
            <a:ext cx="3565099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“COMPLETE” SET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>
            <a:spLocks noGrp="1"/>
          </p:cNvSpPr>
          <p:nvPr>
            <p:ph type="body" idx="1"/>
          </p:nvPr>
        </p:nvSpPr>
        <p:spPr>
          <a:xfrm>
            <a:off x="514350" y="1645925"/>
            <a:ext cx="3565200" cy="3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84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87"/>
              <a:buChar char="•"/>
            </a:pPr>
            <a:r>
              <a:rPr lang="en-US" sz="1587" dirty="0">
                <a:latin typeface="Arial"/>
                <a:ea typeface="Arial"/>
                <a:cs typeface="Arial"/>
                <a:sym typeface="Arial"/>
              </a:rPr>
              <a:t>Samples with no missing keypoints: 2,140</a:t>
            </a:r>
            <a:endParaRPr sz="1850" dirty="0"/>
          </a:p>
          <a:p>
            <a:pPr marL="171450" lvl="0" indent="-83375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87"/>
              <a:buNone/>
            </a:pPr>
            <a:endParaRPr sz="1587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841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87"/>
              <a:buChar char="•"/>
            </a:pPr>
            <a:r>
              <a:rPr lang="en-US" sz="1587" dirty="0">
                <a:latin typeface="Arial"/>
                <a:ea typeface="Arial"/>
                <a:cs typeface="Arial"/>
                <a:sym typeface="Arial"/>
              </a:rPr>
              <a:t>These samples contain each of the 15 aforementioned keypoints.</a:t>
            </a:r>
            <a:endParaRPr sz="1850" dirty="0"/>
          </a:p>
          <a:p>
            <a:pPr marL="171450" lvl="0" indent="-83375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87"/>
              <a:buNone/>
            </a:pPr>
            <a:endParaRPr sz="1587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841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87"/>
              <a:buChar char="•"/>
            </a:pPr>
            <a:r>
              <a:rPr lang="en-US" sz="1587" dirty="0">
                <a:latin typeface="Arial"/>
                <a:ea typeface="Arial"/>
                <a:cs typeface="Arial"/>
                <a:sym typeface="Arial"/>
              </a:rPr>
              <a:t>Accurate data, despite glasses and hair and different expressions </a:t>
            </a:r>
            <a:endParaRPr sz="1850" dirty="0"/>
          </a:p>
          <a:p>
            <a:pPr marL="171450" lvl="0" indent="-83375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87"/>
              <a:buNone/>
            </a:pPr>
            <a:endParaRPr sz="1587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8415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87"/>
              <a:buChar char="•"/>
            </a:pPr>
            <a:r>
              <a:rPr lang="en-US" sz="1587" dirty="0">
                <a:latin typeface="Arial"/>
                <a:ea typeface="Arial"/>
                <a:cs typeface="Arial"/>
                <a:sym typeface="Arial"/>
              </a:rPr>
              <a:t>Generally, every point is clearly visible in the image.</a:t>
            </a:r>
            <a:endParaRPr sz="1850" dirty="0"/>
          </a:p>
          <a:p>
            <a:pPr marL="0" lvl="0" indent="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87"/>
              <a:buNone/>
            </a:pPr>
            <a:br>
              <a:rPr lang="en-US" sz="1387" dirty="0">
                <a:latin typeface="Arial"/>
                <a:ea typeface="Arial"/>
                <a:cs typeface="Arial"/>
                <a:sym typeface="Arial"/>
              </a:rPr>
            </a:br>
            <a:endParaRPr sz="138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4571999" y="799623"/>
            <a:ext cx="3979468" cy="3861278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" name="Google Shape;204;p5"/>
          <p:cNvPicPr preferRelativeResize="0"/>
          <p:nvPr/>
        </p:nvPicPr>
        <p:blipFill rotWithShape="1">
          <a:blip r:embed="rId4">
            <a:alphaModFix/>
          </a:blip>
          <a:srcRect t="7532"/>
          <a:stretch/>
        </p:blipFill>
        <p:spPr>
          <a:xfrm>
            <a:off x="4805253" y="1002424"/>
            <a:ext cx="3512961" cy="34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363325" y="793413"/>
            <a:ext cx="38671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“INCOMPLETE” SET</a:t>
            </a:r>
            <a:endParaRPr dirty="0"/>
          </a:p>
        </p:txBody>
      </p:sp>
      <p:sp>
        <p:nvSpPr>
          <p:cNvPr id="210" name="Google Shape;210;p6"/>
          <p:cNvSpPr txBox="1">
            <a:spLocks noGrp="1"/>
          </p:cNvSpPr>
          <p:nvPr>
            <p:ph type="body" idx="1"/>
          </p:nvPr>
        </p:nvSpPr>
        <p:spPr>
          <a:xfrm>
            <a:off x="665275" y="1679770"/>
            <a:ext cx="35652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Many of the items in our training dataset are missing important keypoints.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Some have as few as 4, even though all should be visible. 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Samples with missing keypoints: 4,909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17145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We will need to account for. Some images have keypoints blocked by things like hair or glasses. </a:t>
            </a:r>
            <a:endParaRPr dirty="0"/>
          </a:p>
          <a:p>
            <a:pPr marL="171450" lvl="0" indent="-76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16373"/>
            <a:ext cx="3969335" cy="435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/>
          <p:nvPr/>
        </p:nvSpPr>
        <p:spPr>
          <a:xfrm>
            <a:off x="482552" y="482598"/>
            <a:ext cx="8178896" cy="4178304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8" name="Google Shape;2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6870" y="654939"/>
            <a:ext cx="3450259" cy="383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>
            <a:spLocks noGrp="1"/>
          </p:cNvSpPr>
          <p:nvPr>
            <p:ph type="title"/>
          </p:nvPr>
        </p:nvSpPr>
        <p:spPr>
          <a:xfrm>
            <a:off x="353124" y="498950"/>
            <a:ext cx="55782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HANDLING OF MISSING KEYPOINTS</a:t>
            </a:r>
            <a:endParaRPr dirty="0"/>
          </a:p>
        </p:txBody>
      </p:sp>
      <p:sp>
        <p:nvSpPr>
          <p:cNvPr id="226" name="Google Shape;226;p8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5078101" cy="301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84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72"/>
              <a:buChar char="•"/>
            </a:pPr>
            <a: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Forward Filling - Propagates the last valid observation forward. </a:t>
            </a:r>
            <a:b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50" dirty="0"/>
          </a:p>
          <a:p>
            <a:pPr marL="514350" lvl="1" indent="-184150" algn="l" rtl="0">
              <a:lnSpc>
                <a:spcPct val="7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772"/>
              <a:buChar char="•"/>
            </a:pPr>
            <a: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Problematic because the images are different and not one size fits all.</a:t>
            </a:r>
            <a:b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 dirty="0"/>
          </a:p>
          <a:p>
            <a:pPr marL="171450" lvl="0" indent="-1841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772"/>
              <a:buChar char="•"/>
            </a:pPr>
            <a: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Prediction Approach - We'll use our predicted keypoints from our initial models to fill only the missing values in the "incomplete" set.</a:t>
            </a:r>
            <a:b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50" dirty="0"/>
          </a:p>
          <a:p>
            <a:pPr marL="171450" lvl="0" indent="-18415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772"/>
              <a:buChar char="•"/>
            </a:pPr>
            <a:r>
              <a:rPr lang="en-US" sz="1772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solution allows us to use as much of the actual data as we can.</a:t>
            </a:r>
            <a:endParaRPr sz="1850" dirty="0"/>
          </a:p>
        </p:txBody>
      </p:sp>
      <p:sp>
        <p:nvSpPr>
          <p:cNvPr id="227" name="Google Shape;227;p8"/>
          <p:cNvSpPr/>
          <p:nvPr/>
        </p:nvSpPr>
        <p:spPr>
          <a:xfrm>
            <a:off x="6073856" y="806693"/>
            <a:ext cx="2477611" cy="3861278"/>
          </a:xfrm>
          <a:prstGeom prst="roundRect">
            <a:avLst>
              <a:gd name="adj" fmla="val 24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00" y="868919"/>
            <a:ext cx="1924464" cy="373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" name="Google Shape;23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514349" y="573279"/>
            <a:ext cx="309329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dirty="0"/>
          </a:p>
        </p:txBody>
      </p:sp>
      <p:sp>
        <p:nvSpPr>
          <p:cNvPr id="236" name="Google Shape;236;p10"/>
          <p:cNvSpPr txBox="1">
            <a:spLocks noGrp="1"/>
          </p:cNvSpPr>
          <p:nvPr>
            <p:ph type="body" idx="1"/>
          </p:nvPr>
        </p:nvSpPr>
        <p:spPr>
          <a:xfrm>
            <a:off x="514350" y="1939404"/>
            <a:ext cx="30933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71450" lvl="0" indent="-13335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In order to make our model more robust, we will augment our dataset with additional images.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3335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We do this by applying transformations to our images and their keypoints, to move around our data. Such transformations like: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33350" algn="l" rtl="0">
              <a:spcBef>
                <a:spcPts val="375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Shifting the images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33350" algn="l" rtl="0">
              <a:spcBef>
                <a:spcPts val="375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Shearing the images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33350" algn="l" rtl="0">
              <a:spcBef>
                <a:spcPts val="375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Scaling the images 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514350" lvl="1" indent="-133350" algn="l" rtl="0">
              <a:spcBef>
                <a:spcPts val="375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Adjusting brightnesses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33350" algn="l" rtl="0">
              <a:spcBef>
                <a:spcPts val="750"/>
              </a:spcBef>
              <a:spcAft>
                <a:spcPts val="0"/>
              </a:spcAft>
              <a:buSzPts val="1200"/>
              <a:buChar char="•"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The generators will apply transformations from the provided ranges randomly, and the seed will ensure that the keypoints and images are transformed the same way.</a:t>
            </a:r>
            <a:endParaRPr sz="1200" dirty="0"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4">
            <a:alphaModFix/>
          </a:blip>
          <a:srcRect t="8554"/>
          <a:stretch/>
        </p:blipFill>
        <p:spPr>
          <a:xfrm>
            <a:off x="3556000" y="97343"/>
            <a:ext cx="2942043" cy="298103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/>
          <p:nvPr/>
        </p:nvSpPr>
        <p:spPr>
          <a:xfrm>
            <a:off x="6608112" y="751519"/>
            <a:ext cx="1731913" cy="1263254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10"/>
          <p:cNvSpPr/>
          <p:nvPr/>
        </p:nvSpPr>
        <p:spPr>
          <a:xfrm rot="10800000">
            <a:off x="4681380" y="3194702"/>
            <a:ext cx="1812939" cy="1380634"/>
          </a:xfrm>
          <a:prstGeom prst="round1Rect">
            <a:avLst>
              <a:gd name="adj" fmla="val 11295"/>
            </a:avLst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10"/>
          <p:cNvPicPr preferRelativeResize="0"/>
          <p:nvPr/>
        </p:nvPicPr>
        <p:blipFill rotWithShape="1">
          <a:blip r:embed="rId5">
            <a:alphaModFix/>
          </a:blip>
          <a:srcRect l="3336"/>
          <a:stretch/>
        </p:blipFill>
        <p:spPr>
          <a:xfrm>
            <a:off x="6608112" y="2064044"/>
            <a:ext cx="2494613" cy="240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</Words>
  <Application>Microsoft Office PowerPoint</Application>
  <PresentationFormat>On-screen Show (16:9)</PresentationFormat>
  <Paragraphs>120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Roboto</vt:lpstr>
      <vt:lpstr>Arial</vt:lpstr>
      <vt:lpstr>Century Gothic</vt:lpstr>
      <vt:lpstr>Vapor Trail</vt:lpstr>
      <vt:lpstr>Vapor Trail</vt:lpstr>
      <vt:lpstr>FACIAL  KEYPOINTS DETECTION</vt:lpstr>
      <vt:lpstr>BASIS</vt:lpstr>
      <vt:lpstr>KEYPOINTS</vt:lpstr>
      <vt:lpstr>DATA</vt:lpstr>
      <vt:lpstr>“COMPLETE” SET</vt:lpstr>
      <vt:lpstr>“INCOMPLETE” SET</vt:lpstr>
      <vt:lpstr>PowerPoint Presentation</vt:lpstr>
      <vt:lpstr>HANDLING OF MISSING KEYPOINTS</vt:lpstr>
      <vt:lpstr>DATA AUGMENTATION</vt:lpstr>
      <vt:lpstr>CNN MODEL</vt:lpstr>
      <vt:lpstr>CNN MODEL TUNING</vt:lpstr>
      <vt:lpstr>DIFFERENT TRAINING SETS</vt:lpstr>
      <vt:lpstr>PREDICTED KEYPOINT MODEL</vt:lpstr>
      <vt:lpstr>PREDICTED KEYPOINT MODEL</vt:lpstr>
      <vt:lpstr>PowerPoint Presentation</vt:lpstr>
      <vt:lpstr>PowerPoint Presentation</vt:lpstr>
      <vt:lpstr>PowerPoint Presentation</vt:lpstr>
      <vt:lpstr>PowerPoint Presentation</vt:lpstr>
      <vt:lpstr>FINAL MODEL</vt:lpstr>
      <vt:lpstr>FINAL MODEL</vt:lpstr>
      <vt:lpstr>PowerPoint Presentation</vt:lpstr>
      <vt:lpstr>COMPARISON OF MODELS</vt:lpstr>
      <vt:lpstr>RESULTS</vt:lpstr>
      <vt:lpstr>FINAL MODEL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 KEYPOINTS DETECTION</dc:title>
  <dc:creator>Derek Topper</dc:creator>
  <cp:lastModifiedBy>Derek Topper</cp:lastModifiedBy>
  <cp:revision>1</cp:revision>
  <dcterms:created xsi:type="dcterms:W3CDTF">2020-12-07T02:34:24Z</dcterms:created>
  <dcterms:modified xsi:type="dcterms:W3CDTF">2020-12-07T07:34:47Z</dcterms:modified>
</cp:coreProperties>
</file>